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autoCompressPictures="0">
  <p:sldMasterIdLst>
    <p:sldMasterId id="2147483648" r:id="rId4"/>
  </p:sldMasterIdLst>
  <p:notesMasterIdLst>
    <p:notesMasterId r:id="rId8"/>
  </p:notesMasterIdLst>
  <p:sldIdLst>
    <p:sldId id="256" r:id="rId5"/>
    <p:sldId id="5010" r:id="rId6"/>
    <p:sldId id="10075" r:id="rId7"/>
  </p:sldIdLst>
  <p:sldSz cx="24382413" cy="13716000"/>
  <p:notesSz cx="6985000" cy="92837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Gotham Book" panose="02000604040000020004"/>
      <p:regular r:id="rId13"/>
      <p:italic r:id="rId14"/>
    </p:embeddedFont>
    <p:embeddedFont>
      <p:font typeface="Gotham Light"/>
      <p:regular r:id="rId15"/>
      <p:italic r:id="rId16"/>
    </p:embeddedFont>
    <p:embeddedFont>
      <p:font typeface="Gotham Medium" panose="02000604030000020004"/>
      <p:regular r:id="rId17"/>
      <p:italic r:id="rId18"/>
    </p:embeddedFont>
    <p:embeddedFont>
      <p:font typeface="Helvetica" panose="020B060402020202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182861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08" algn="l" defTabSz="182861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619" algn="l" defTabSz="182861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927" algn="l" defTabSz="182861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235" algn="l" defTabSz="182861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543" algn="l" defTabSz="182861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852" algn="l" defTabSz="182861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160" algn="l" defTabSz="182861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468" algn="l" defTabSz="182861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872" userDrawn="1">
          <p15:clr>
            <a:srgbClr val="A4A3A4"/>
          </p15:clr>
        </p15:guide>
        <p15:guide id="2" pos="1152" userDrawn="1">
          <p15:clr>
            <a:srgbClr val="A4A3A4"/>
          </p15:clr>
        </p15:guide>
        <p15:guide id="3" pos="14207" userDrawn="1">
          <p15:clr>
            <a:srgbClr val="A4A3A4"/>
          </p15:clr>
        </p15:guide>
        <p15:guide id="4" orient="horz" pos="1728" userDrawn="1">
          <p15:clr>
            <a:srgbClr val="A4A3A4"/>
          </p15:clr>
        </p15:guide>
        <p15:guide id="5" orient="horz" pos="8352" userDrawn="1">
          <p15:clr>
            <a:srgbClr val="A4A3A4"/>
          </p15:clr>
        </p15:guide>
        <p15:guide id="6" orient="horz" pos="384" userDrawn="1">
          <p15:clr>
            <a:srgbClr val="A4A3A4"/>
          </p15:clr>
        </p15:guide>
        <p15:guide id="7" orient="horz" pos="25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 userDrawn="1">
          <p15:clr>
            <a:srgbClr val="A4A3A4"/>
          </p15:clr>
        </p15:guide>
        <p15:guide id="2" pos="220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3B4EF7B-042B-E41D-DA33-353048B2696F}" name="Benjie Carpena" initials="BC" userId="S::bcarpena@tesla.com::787c80c5-3c93-406d-b322-07938ee3c8ef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nna Martin" initials="LM" lastIdx="2" clrIdx="0"/>
  <p:cmAuthor id="2" name="Brenton Stutler" initials="BS" lastIdx="19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FC6C1C"/>
    <a:srgbClr val="CC0000"/>
    <a:srgbClr val="666666"/>
    <a:srgbClr val="CCCCCC"/>
    <a:srgbClr val="333333"/>
    <a:srgbClr val="EEEEE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35" autoAdjust="0"/>
    <p:restoredTop sz="87483" autoAdjust="0"/>
  </p:normalViewPr>
  <p:slideViewPr>
    <p:cSldViewPr snapToObjects="1">
      <p:cViewPr varScale="1">
        <p:scale>
          <a:sx n="81" d="100"/>
          <a:sy n="81" d="100"/>
        </p:scale>
        <p:origin x="300" y="132"/>
      </p:cViewPr>
      <p:guideLst>
        <p:guide orient="horz" pos="7872"/>
        <p:guide pos="1152"/>
        <p:guide pos="14207"/>
        <p:guide orient="horz" pos="1728"/>
        <p:guide orient="horz" pos="8352"/>
        <p:guide orient="horz" pos="384"/>
        <p:guide orient="horz" pos="2544"/>
      </p:guideLst>
    </p:cSldViewPr>
  </p:slideViewPr>
  <p:outlineViewPr>
    <p:cViewPr>
      <p:scale>
        <a:sx n="33" d="100"/>
        <a:sy n="33" d="100"/>
      </p:scale>
      <p:origin x="0" y="-1695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 showGuides="1">
      <p:cViewPr varScale="1">
        <p:scale>
          <a:sx n="92" d="100"/>
          <a:sy n="92" d="100"/>
        </p:scale>
        <p:origin x="3744" y="184"/>
      </p:cViewPr>
      <p:guideLst>
        <p:guide orient="horz" pos="2924"/>
        <p:guide pos="220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13.fntdata"/><Relationship Id="rId7" Type="http://schemas.openxmlformats.org/officeDocument/2006/relationships/slide" Target="slides/slide3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font" Target="fonts/font7.fntdata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3" cy="465797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r">
              <a:defRPr sz="1200"/>
            </a:lvl1pPr>
          </a:lstStyle>
          <a:p>
            <a:fld id="{3E53C50A-EA6A-C441-8C34-057BD549B45D}" type="datetimeFigureOut">
              <a:rPr lang="en-US" smtClean="0"/>
              <a:t>1/18/2023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6438" y="1160463"/>
            <a:ext cx="5572125" cy="3133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8" tIns="46479" rIns="92958" bIns="4647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</p:spPr>
        <p:txBody>
          <a:bodyPr vert="horz" lIns="92958" tIns="46479" rIns="92958" bIns="4647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r">
              <a:defRPr sz="1200"/>
            </a:lvl1pPr>
          </a:lstStyle>
          <a:p>
            <a:fld id="{862D8778-9C11-5146-9222-576A6FD57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45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308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619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2927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235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543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852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160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4468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2D8778-9C11-5146-9222-576A6FD574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279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BDAA3-7E85-5B43-B4EA-23EB811E32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06071" y="4136617"/>
            <a:ext cx="8686005" cy="2568983"/>
          </a:xfrm>
        </p:spPr>
        <p:txBody>
          <a:bodyPr>
            <a:normAutofit/>
          </a:bodyPr>
          <a:lstStyle>
            <a:lvl1pPr>
              <a:defRPr sz="8000"/>
            </a:lvl1pPr>
          </a:lstStyle>
          <a:p>
            <a:r>
              <a:rPr lang="en-US" dirty="0"/>
              <a:t>Title Gotham Medium 80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FB45D882-D990-954C-9B23-798ADEDFD4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06071" y="7696200"/>
            <a:ext cx="8686006" cy="3048000"/>
          </a:xfrm>
        </p:spPr>
        <p:txBody>
          <a:bodyPr/>
          <a:lstStyle>
            <a:lvl1pPr>
              <a:lnSpc>
                <a:spcPct val="120000"/>
              </a:lnSpc>
              <a:defRPr b="0" i="0">
                <a:latin typeface="Gotham Book" panose="02000604040000020004" pitchFamily="2" charset="0"/>
              </a:defRPr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 dirty="0"/>
              <a:t>Gotham Medium 30 Hex Color #666666</a:t>
            </a:r>
          </a:p>
          <a:p>
            <a:pPr lvl="0"/>
            <a:endParaRPr lang="en-US" dirty="0"/>
          </a:p>
          <a:p>
            <a:pPr lvl="1"/>
            <a:r>
              <a:rPr lang="en-US" dirty="0"/>
              <a:t>Gotham Light 28 Hex Color #666666</a:t>
            </a:r>
          </a:p>
          <a:p>
            <a:pPr lvl="2"/>
            <a:r>
              <a:rPr lang="en-GB" dirty="0"/>
              <a:t>Gotham Light 28 Hex </a:t>
            </a:r>
            <a:r>
              <a:rPr lang="en-GB" dirty="0" err="1"/>
              <a:t>Color</a:t>
            </a:r>
            <a:r>
              <a:rPr lang="en-GB" dirty="0"/>
              <a:t> #666666</a:t>
            </a:r>
          </a:p>
          <a:p>
            <a:pPr lvl="3"/>
            <a:r>
              <a:rPr lang="en-GB" dirty="0"/>
              <a:t>Gotham Light 28 Hex </a:t>
            </a:r>
            <a:r>
              <a:rPr lang="en-GB" dirty="0" err="1"/>
              <a:t>Color</a:t>
            </a:r>
            <a:r>
              <a:rPr lang="en-GB" dirty="0"/>
              <a:t> #666666</a:t>
            </a:r>
          </a:p>
          <a:p>
            <a:pPr lvl="4"/>
            <a:r>
              <a:rPr lang="en-GB" dirty="0"/>
              <a:t>Gotham Light 28 Hex </a:t>
            </a:r>
            <a:r>
              <a:rPr lang="en-GB" dirty="0" err="1"/>
              <a:t>Color</a:t>
            </a:r>
            <a:r>
              <a:rPr lang="en-GB" dirty="0"/>
              <a:t> #666666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36131B1D-E049-B148-8D44-A1472139F0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1205" y="0"/>
            <a:ext cx="12191207" cy="13716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DDE6C2-41A5-774A-BA3A-8F8DCB830E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6071" y="12549600"/>
            <a:ext cx="1936493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028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BDAA3-7E85-5B43-B4EA-23EB811E32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86606" y="4136617"/>
            <a:ext cx="9372600" cy="2568983"/>
          </a:xfrm>
        </p:spPr>
        <p:txBody>
          <a:bodyPr>
            <a:normAutofit/>
          </a:bodyPr>
          <a:lstStyle>
            <a:lvl1pPr>
              <a:defRPr sz="8000"/>
            </a:lvl1pPr>
          </a:lstStyle>
          <a:p>
            <a:r>
              <a:rPr lang="en-US" dirty="0"/>
              <a:t>Title Gotham Medium 80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FB45D882-D990-954C-9B23-798ADEDFD4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486606" y="7696200"/>
            <a:ext cx="9372600" cy="3048000"/>
          </a:xfrm>
        </p:spPr>
        <p:txBody>
          <a:bodyPr/>
          <a:lstStyle>
            <a:lvl1pPr>
              <a:lnSpc>
                <a:spcPct val="120000"/>
              </a:lnSpc>
              <a:defRPr b="0" i="0">
                <a:latin typeface="Gotham Book" panose="02000604040000020004" pitchFamily="2" charset="0"/>
              </a:defRPr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 dirty="0"/>
              <a:t>Gotham Medium 30 Hex Color #666666</a:t>
            </a:r>
          </a:p>
          <a:p>
            <a:pPr lvl="0"/>
            <a:endParaRPr lang="en-US" dirty="0"/>
          </a:p>
          <a:p>
            <a:pPr lvl="1"/>
            <a:r>
              <a:rPr lang="en-US" dirty="0"/>
              <a:t>Gotham Light 28 Hex Color #666666</a:t>
            </a:r>
          </a:p>
          <a:p>
            <a:pPr lvl="2"/>
            <a:r>
              <a:rPr lang="en-GB" dirty="0"/>
              <a:t>Gotham Light 28 Hex </a:t>
            </a:r>
            <a:r>
              <a:rPr lang="en-GB" dirty="0" err="1"/>
              <a:t>Color</a:t>
            </a:r>
            <a:r>
              <a:rPr lang="en-GB" dirty="0"/>
              <a:t> #666666</a:t>
            </a:r>
          </a:p>
          <a:p>
            <a:pPr lvl="3"/>
            <a:r>
              <a:rPr lang="en-GB" dirty="0"/>
              <a:t>Gotham Light 28 Hex </a:t>
            </a:r>
            <a:r>
              <a:rPr lang="en-GB" dirty="0" err="1"/>
              <a:t>Color</a:t>
            </a:r>
            <a:r>
              <a:rPr lang="en-GB" dirty="0"/>
              <a:t> #666666</a:t>
            </a:r>
          </a:p>
          <a:p>
            <a:pPr lvl="4"/>
            <a:r>
              <a:rPr lang="en-GB" dirty="0"/>
              <a:t>Gotham Light 28 Hex </a:t>
            </a:r>
            <a:r>
              <a:rPr lang="en-GB" dirty="0" err="1"/>
              <a:t>Color</a:t>
            </a:r>
            <a:r>
              <a:rPr lang="en-GB" dirty="0"/>
              <a:t> #666666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36131B1D-E049-B148-8D44-A1472139F0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12191207" cy="13716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DDE6C2-41A5-774A-BA3A-8F8DCB830E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86606" y="12549600"/>
            <a:ext cx="1936493" cy="2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32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8CB1131-1DAA-4CE0-85D8-34BC8365735A}"/>
              </a:ext>
            </a:extLst>
          </p:cNvPr>
          <p:cNvSpPr/>
          <p:nvPr/>
        </p:nvSpPr>
        <p:spPr>
          <a:xfrm>
            <a:off x="0" y="12908384"/>
            <a:ext cx="24382413" cy="807616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1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A6AFA-FEAF-462F-9029-A1C7E2A431FA}"/>
              </a:ext>
            </a:extLst>
          </p:cNvPr>
          <p:cNvSpPr txBox="1">
            <a:spLocks/>
          </p:cNvSpPr>
          <p:nvPr/>
        </p:nvSpPr>
        <p:spPr>
          <a:xfrm>
            <a:off x="23295364" y="12978552"/>
            <a:ext cx="1452785" cy="698500"/>
          </a:xfrm>
          <a:prstGeom prst="rect">
            <a:avLst/>
          </a:prstGeom>
        </p:spPr>
        <p:txBody>
          <a:bodyPr vert="horz" lIns="182844" tIns="91422" rIns="182844" bIns="91422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82D5D8DC-9473-3845-81D6-4BCA6EEE8B1B}" type="slidenum">
              <a:rPr lang="en-US" sz="1600" smtClean="0">
                <a:latin typeface="Helvetica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pPr algn="l"/>
              <a:t>‹#›</a:t>
            </a:fld>
            <a:endParaRPr lang="en-US" sz="1600">
              <a:latin typeface="Helvetica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031D988-1686-4E31-ABB6-8691B9ACE022}"/>
              </a:ext>
            </a:extLst>
          </p:cNvPr>
          <p:cNvGrpSpPr/>
          <p:nvPr/>
        </p:nvGrpSpPr>
        <p:grpSpPr>
          <a:xfrm>
            <a:off x="7088693" y="13202328"/>
            <a:ext cx="10205030" cy="265400"/>
            <a:chOff x="7229781" y="13205016"/>
            <a:chExt cx="10207023" cy="26539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E9FECE4-CCAB-4CD8-94F6-972FD3C8ACE2}"/>
                </a:ext>
              </a:extLst>
            </p:cNvPr>
            <p:cNvSpPr txBox="1"/>
            <p:nvPr/>
          </p:nvSpPr>
          <p:spPr>
            <a:xfrm>
              <a:off x="7229781" y="13205016"/>
              <a:ext cx="4801225" cy="261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0" i="0" spc="200" baseline="0">
                  <a:solidFill>
                    <a:schemeClr val="tx2"/>
                  </a:solidFill>
                  <a:latin typeface="Helvetica" pitchFamily="2" charset="0"/>
                  <a:ea typeface="Helvetica Neue" panose="02000503000000020004" pitchFamily="2" charset="0"/>
                  <a:cs typeface="GothamSSm Medium" pitchFamily="2" charset="0"/>
                </a:rPr>
                <a:t>COPYRIGHT 2022 TESLA, INC.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3FDA229-52A3-4669-8960-DDA58ACFF0E4}"/>
                </a:ext>
              </a:extLst>
            </p:cNvPr>
            <p:cNvSpPr txBox="1"/>
            <p:nvPr/>
          </p:nvSpPr>
          <p:spPr>
            <a:xfrm>
              <a:off x="11665173" y="13208806"/>
              <a:ext cx="5771631" cy="261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0" i="0" spc="200" baseline="0">
                  <a:solidFill>
                    <a:schemeClr val="tx2"/>
                  </a:solidFill>
                  <a:latin typeface="Helvetica" pitchFamily="2" charset="0"/>
                  <a:ea typeface="Helvetica Neue" panose="02000503000000020004" pitchFamily="2" charset="0"/>
                  <a:cs typeface="GothamSSm Medium" pitchFamily="2" charset="0"/>
                </a:rPr>
                <a:t>PROPRIETARY AND CONFIDENTIAL, DISCLOSED UNDER NDA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5566DB9-3B54-4941-810A-89802F182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429" y="13255357"/>
            <a:ext cx="2136101" cy="151754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0B5D2-BD35-4634-B216-156EA494D1C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30143" y="2523937"/>
            <a:ext cx="23922127" cy="103844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>
              <a:defRPr sz="4000">
                <a:latin typeface="Helvetica" panose="020B0604020202020204" pitchFamily="34" charset="0"/>
                <a:cs typeface="Helvetica" panose="020B0604020202020204" pitchFamily="34" charset="0"/>
              </a:defRPr>
            </a:lvl2pPr>
            <a:lvl3pPr>
              <a:defRPr sz="3200">
                <a:latin typeface="Helvetica" panose="020B0604020202020204" pitchFamily="34" charset="0"/>
                <a:cs typeface="Helvetica" panose="020B0604020202020204" pitchFamily="34" charset="0"/>
              </a:defRPr>
            </a:lvl3pPr>
            <a:lvl4pPr>
              <a:defRPr sz="2800">
                <a:latin typeface="Helvetica" panose="020B0604020202020204" pitchFamily="34" charset="0"/>
                <a:cs typeface="Helvetica" panose="020B0604020202020204" pitchFamily="34" charset="0"/>
              </a:defRPr>
            </a:lvl4pPr>
            <a:lvl5pPr>
              <a:defRPr sz="2800">
                <a:latin typeface="Helvetica" panose="020B0604020202020204" pitchFamily="34" charset="0"/>
                <a:cs typeface="Helvetica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BEF754D6-5F0B-44A6-9A5E-05A3765AC4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4240" y="1509533"/>
            <a:ext cx="7559320" cy="707886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18281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0" i="0">
                <a:solidFill>
                  <a:schemeClr val="accent3"/>
                </a:solidFill>
                <a:latin typeface="Helvetica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914098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828195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2742293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3656389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marL="0" marR="0" lvl="0" indent="0" algn="l" defTabSz="1828195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the subtitle here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B03DAC4-DF30-44D7-B1DE-E67D90B187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4241" y="762000"/>
            <a:ext cx="7536173" cy="70788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i="0" spc="0" baseline="0">
                <a:latin typeface="Helvetica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914098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828195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2742293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3656389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/>
              <a:t>Edit the main title here</a:t>
            </a:r>
          </a:p>
        </p:txBody>
      </p:sp>
    </p:spTree>
    <p:extLst>
      <p:ext uri="{BB962C8B-B14F-4D97-AF65-F5344CB8AC3E}">
        <p14:creationId xmlns:p14="http://schemas.microsoft.com/office/powerpoint/2010/main" val="3796371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44D991-E714-4345-800C-A12143B9D6C7}"/>
              </a:ext>
            </a:extLst>
          </p:cNvPr>
          <p:cNvSpPr/>
          <p:nvPr/>
        </p:nvSpPr>
        <p:spPr>
          <a:xfrm>
            <a:off x="8305766" y="0"/>
            <a:ext cx="16076648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216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1075C1-EBF8-5C4F-97A2-F796EA43673B}"/>
              </a:ext>
            </a:extLst>
          </p:cNvPr>
          <p:cNvSpPr txBox="1"/>
          <p:nvPr/>
        </p:nvSpPr>
        <p:spPr>
          <a:xfrm>
            <a:off x="764544" y="10830560"/>
            <a:ext cx="1219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spc="100" baseline="0">
                <a:solidFill>
                  <a:schemeClr val="tx2"/>
                </a:solidFill>
                <a:latin typeface="Helvetica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NOTICE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40AF1A-1681-8D49-96AD-2DFE483B75D7}"/>
              </a:ext>
            </a:extLst>
          </p:cNvPr>
          <p:cNvSpPr txBox="1"/>
          <p:nvPr/>
        </p:nvSpPr>
        <p:spPr>
          <a:xfrm>
            <a:off x="743765" y="12281504"/>
            <a:ext cx="20318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spc="100" baseline="0">
                <a:solidFill>
                  <a:schemeClr val="tx2"/>
                </a:solidFill>
                <a:latin typeface="Helvetica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LAST EDITED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863AA2-83DF-354B-90D4-2DD5C9B8D734}"/>
              </a:ext>
            </a:extLst>
          </p:cNvPr>
          <p:cNvSpPr txBox="1"/>
          <p:nvPr/>
        </p:nvSpPr>
        <p:spPr>
          <a:xfrm>
            <a:off x="764544" y="11090932"/>
            <a:ext cx="6806757" cy="741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700"/>
              </a:lnSpc>
            </a:pPr>
            <a:r>
              <a:rPr lang="en-US" sz="1400" b="0" i="0" kern="1200" spc="30" baseline="0">
                <a:solidFill>
                  <a:schemeClr val="tx2"/>
                </a:solidFill>
                <a:effectLst/>
                <a:latin typeface="Helvetica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information contained in this documents is confidential, privileged and</a:t>
            </a:r>
          </a:p>
          <a:p>
            <a:pPr>
              <a:lnSpc>
                <a:spcPts val="1700"/>
              </a:lnSpc>
            </a:pPr>
            <a:r>
              <a:rPr lang="en-US" sz="1400" b="0" i="0" kern="1200" spc="30" baseline="0">
                <a:solidFill>
                  <a:schemeClr val="tx2"/>
                </a:solidFill>
                <a:effectLst/>
                <a:latin typeface="Helvetica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only for the information of the intended recipient and may not be used, published or redistributed without the prior written consent of Tesla, Inc.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8A7F8EE-3DC7-D449-B839-3BABD0C06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322" y="762001"/>
            <a:ext cx="1659596" cy="117902"/>
          </a:xfrm>
          <a:prstGeom prst="rect">
            <a:avLst/>
          </a:prstGeom>
        </p:spPr>
      </p:pic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0BE6F081-7E58-7D41-AD5C-5E22F5C1AE9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4543" y="12517120"/>
            <a:ext cx="6889302" cy="508000"/>
          </a:xfrm>
          <a:prstGeom prst="rect">
            <a:avLst/>
          </a:prstGeom>
        </p:spPr>
        <p:txBody>
          <a:bodyPr/>
          <a:lstStyle>
            <a:lvl1pPr marL="0" marR="0" indent="0" algn="l" defTabSz="18281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0" i="0">
                <a:solidFill>
                  <a:schemeClr val="accent3"/>
                </a:solidFill>
                <a:latin typeface="Helvetica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914098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828195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2742293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3656389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marL="0" marR="0" lvl="0" indent="0" algn="l" defTabSz="1828195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Month Date, Year (e.g., April 04, 2020)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F7C57071-4A6E-5542-B832-0C6A7D16E82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05767" y="0"/>
            <a:ext cx="16081727" cy="1371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>
                <a:latin typeface="Helvetica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Add image here — Please do not readjust the image position)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E893FF49-15BB-5247-ACBE-107EC45A4A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9883" y="6522720"/>
            <a:ext cx="6889302" cy="164592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828195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0" i="0">
                <a:solidFill>
                  <a:schemeClr val="accent3"/>
                </a:solidFill>
                <a:latin typeface="Helvetica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914098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828195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2742293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3656389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marL="0" marR="0" lvl="0" indent="0" algn="l" defTabSz="1828195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Edit the subtitle here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CC96C4B-29DF-6944-8168-89994699FA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9883" y="2788920"/>
            <a:ext cx="6889302" cy="3530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8998"/>
              </a:lnSpc>
              <a:spcBef>
                <a:spcPts val="0"/>
              </a:spcBef>
              <a:buNone/>
              <a:defRPr sz="8398" b="0" i="0" spc="140" baseline="0">
                <a:latin typeface="Helvetica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914098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828195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2742293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3656389" indent="0">
              <a:buNone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/>
              <a:t>EDIT THE MAIN TITLE HERE</a:t>
            </a:r>
          </a:p>
        </p:txBody>
      </p:sp>
    </p:spTree>
    <p:extLst>
      <p:ext uri="{BB962C8B-B14F-4D97-AF65-F5344CB8AC3E}">
        <p14:creationId xmlns:p14="http://schemas.microsoft.com/office/powerpoint/2010/main" val="1524604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233">
          <p15:clr>
            <a:srgbClr val="FBAE40"/>
          </p15:clr>
        </p15:guide>
        <p15:guide id="3" pos="481">
          <p15:clr>
            <a:srgbClr val="FBAE40"/>
          </p15:clr>
        </p15:guide>
        <p15:guide id="7" orient="horz" pos="4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5">
            <a:extLst>
              <a:ext uri="{FF2B5EF4-FFF2-40B4-BE49-F238E27FC236}">
                <a16:creationId xmlns:a16="http://schemas.microsoft.com/office/drawing/2014/main" id="{E9F45498-3114-9145-BDDF-7D8E57D65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066800"/>
            <a:ext cx="21029613" cy="2568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1DF036D-209D-BC4B-BA4D-9EE115C42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28801" y="3714531"/>
            <a:ext cx="9829006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0"/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80790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6" r:id="rId3"/>
    <p:sldLayoutId id="2147483658" r:id="rId4"/>
  </p:sldLayoutIdLst>
  <p:hf hdr="0" ftr="0" dt="0"/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Gotham Medium" panose="02000604030000020004" pitchFamily="2" charset="0"/>
          <a:ea typeface="+mj-ea"/>
          <a:cs typeface="+mj-cs"/>
        </a:defRPr>
      </a:lvl1pPr>
    </p:titleStyle>
    <p:bodyStyle>
      <a:lvl1pPr marL="0" indent="0" algn="l" defTabSz="914411" rtl="0" eaLnBrk="1" latinLnBrk="0" hangingPunct="1">
        <a:lnSpc>
          <a:spcPct val="90000"/>
        </a:lnSpc>
        <a:spcBef>
          <a:spcPts val="1000"/>
        </a:spcBef>
        <a:buFont typeface="Arial"/>
        <a:buNone/>
        <a:defRPr sz="3000" b="0" i="0" kern="1200">
          <a:solidFill>
            <a:srgbClr val="666666"/>
          </a:solidFill>
          <a:latin typeface="Gotham Medium" panose="02000604030000020004" pitchFamily="2" charset="0"/>
          <a:ea typeface="+mn-ea"/>
          <a:cs typeface="+mn-cs"/>
        </a:defRPr>
      </a:lvl1pPr>
      <a:lvl2pPr marL="914406" indent="-457200" algn="l" defTabSz="914411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2800" b="0" i="0" kern="1200">
          <a:solidFill>
            <a:srgbClr val="666666"/>
          </a:solidFill>
          <a:latin typeface="Gotham Light" pitchFamily="2" charset="0"/>
          <a:ea typeface="+mn-ea"/>
          <a:cs typeface="+mn-cs"/>
        </a:defRPr>
      </a:lvl2pPr>
      <a:lvl3pPr marL="1371611" indent="-457200" algn="l" defTabSz="914411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2800" b="0" i="0" kern="1200">
          <a:solidFill>
            <a:srgbClr val="666666"/>
          </a:solidFill>
          <a:latin typeface="Gotham Light" pitchFamily="2" charset="0"/>
          <a:ea typeface="+mn-ea"/>
          <a:cs typeface="+mn-cs"/>
        </a:defRPr>
      </a:lvl3pPr>
      <a:lvl4pPr marL="1828817" indent="-457200" algn="l" defTabSz="914411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2800" b="0" i="0" kern="1200">
          <a:solidFill>
            <a:srgbClr val="666666"/>
          </a:solidFill>
          <a:latin typeface="Gotham Light" pitchFamily="2" charset="0"/>
          <a:ea typeface="+mn-ea"/>
          <a:cs typeface="+mn-cs"/>
        </a:defRPr>
      </a:lvl4pPr>
      <a:lvl5pPr marL="2286023" indent="-457200" algn="l" defTabSz="914411" rtl="0" eaLnBrk="1" latinLnBrk="0" hangingPunct="1">
        <a:lnSpc>
          <a:spcPct val="90000"/>
        </a:lnSpc>
        <a:spcBef>
          <a:spcPts val="500"/>
        </a:spcBef>
        <a:buFont typeface="Wingdings" pitchFamily="2" charset="2"/>
        <a:buChar char="§"/>
        <a:defRPr sz="2800" b="0" i="0" kern="1200">
          <a:solidFill>
            <a:srgbClr val="666666"/>
          </a:solidFill>
          <a:latin typeface="Gotham Light" pitchFamily="2" charset="0"/>
          <a:ea typeface="+mn-ea"/>
          <a:cs typeface="+mn-cs"/>
        </a:defRPr>
      </a:lvl5pPr>
      <a:lvl6pPr marL="2514631" indent="-228603" algn="l" defTabSz="91441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9" indent="-228603" algn="l" defTabSz="914411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tags" Target="../tags/tag1.xml"/><Relationship Id="rId16" Type="http://schemas.openxmlformats.org/officeDocument/2006/relationships/image" Target="../media/image15.PNG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emf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oleObject" Target="../embeddings/oleObject1.bin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91BDE89-9C94-4A0B-89AF-97980A70C57F}"/>
              </a:ext>
            </a:extLst>
          </p:cNvPr>
          <p:cNvSpPr/>
          <p:nvPr/>
        </p:nvSpPr>
        <p:spPr>
          <a:xfrm>
            <a:off x="8316142" y="447"/>
            <a:ext cx="16066270" cy="137151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3E16406-DD8E-42D9-8A02-0E26D314F8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Jan 18, 2023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6E65C1-5601-41AF-B960-D487F8D0789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182868" tIns="91434" rIns="182868" bIns="91434" rtlCol="0" anchor="t">
            <a:normAutofit/>
          </a:bodyPr>
          <a:lstStyle/>
          <a:p>
            <a:r>
              <a:rPr lang="en-US" dirty="0">
                <a:latin typeface="Helvetica"/>
              </a:rPr>
              <a:t>Fahad Shaikh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B42DC-D9FC-4BB5-9588-6645FB9960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9883" y="3968808"/>
            <a:ext cx="6889301" cy="2350747"/>
          </a:xfrm>
        </p:spPr>
        <p:txBody>
          <a:bodyPr vert="horz" lIns="182868" tIns="91434" rIns="182868" bIns="91434" rtlCol="0" anchor="t">
            <a:normAutofit fontScale="62500" lnSpcReduction="20000"/>
          </a:bodyPr>
          <a:lstStyle/>
          <a:p>
            <a:r>
              <a:rPr lang="en-US" sz="8300" dirty="0">
                <a:latin typeface="Helvetica"/>
              </a:rPr>
              <a:t>Air Quality Dashboard</a:t>
            </a:r>
            <a:endParaRPr lang="en-US" sz="83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92358EF-206A-4FCD-BEA5-55BC28901E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38" t="-6626" r="16894" b="-6626"/>
          <a:stretch/>
        </p:blipFill>
        <p:spPr>
          <a:xfrm>
            <a:off x="8310802" y="448"/>
            <a:ext cx="16071610" cy="1371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63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4" name="Object 173" hidden="1">
            <a:extLst>
              <a:ext uri="{FF2B5EF4-FFF2-40B4-BE49-F238E27FC236}">
                <a16:creationId xmlns:a16="http://schemas.microsoft.com/office/drawing/2014/main" id="{19C4AE9A-4DFE-4454-9017-D2D02782586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175" y="3622"/>
          <a:ext cx="3176" cy="31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think-cell Slide" r:id="rId4" imgW="532" imgH="533" progId="TCLayout.ActiveDocument.1">
                  <p:embed/>
                </p:oleObj>
              </mc:Choice>
              <mc:Fallback>
                <p:oleObj name="think-cell Slide" r:id="rId4" imgW="532" imgH="533" progId="TCLayout.ActiveDocument.1">
                  <p:embed/>
                  <p:pic>
                    <p:nvPicPr>
                      <p:cNvPr id="174" name="Object 173" hidden="1">
                        <a:extLst>
                          <a:ext uri="{FF2B5EF4-FFF2-40B4-BE49-F238E27FC236}">
                            <a16:creationId xmlns:a16="http://schemas.microsoft.com/office/drawing/2014/main" id="{19C4AE9A-4DFE-4454-9017-D2D0278258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75" y="3622"/>
                        <a:ext cx="3176" cy="31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DCC6D1-DC40-451F-9E5A-2604C13DDB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4240" y="762397"/>
            <a:ext cx="13331966" cy="70788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Gotham Medium" panose="02000604030000020004" pitchFamily="2" charset="0"/>
              </a:rPr>
              <a:t>Project Outline</a:t>
            </a:r>
            <a:endParaRPr lang="en-US" sz="3000" dirty="0">
              <a:solidFill>
                <a:schemeClr val="tx1"/>
              </a:solidFill>
              <a:latin typeface="Gotham Medium" panose="02000604030000020004" pitchFamily="2" charset="0"/>
            </a:endParaRPr>
          </a:p>
        </p:txBody>
      </p:sp>
      <p:sp>
        <p:nvSpPr>
          <p:cNvPr id="193" name="Rectangle 5">
            <a:extLst>
              <a:ext uri="{FF2B5EF4-FFF2-40B4-BE49-F238E27FC236}">
                <a16:creationId xmlns:a16="http://schemas.microsoft.com/office/drawing/2014/main" id="{0DDD805A-3F7F-4B60-B047-889D66E7782D}"/>
              </a:ext>
            </a:extLst>
          </p:cNvPr>
          <p:cNvSpPr/>
          <p:nvPr/>
        </p:nvSpPr>
        <p:spPr>
          <a:xfrm>
            <a:off x="762440" y="8952640"/>
            <a:ext cx="22411733" cy="369640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56" tIns="0" rIns="0" bIns="0" rtlCol="0" anchor="ctr"/>
          <a:lstStyle/>
          <a:p>
            <a:r>
              <a:rPr lang="en-US" sz="2000" b="1" dirty="0">
                <a:latin typeface="Gotham Medium" panose="02000604030000020004" pitchFamily="2" charset="0"/>
                <a:cs typeface="Arial" panose="020B0604020202020204" pitchFamily="34" charset="0"/>
              </a:rPr>
              <a:t>Data Flow</a:t>
            </a:r>
          </a:p>
        </p:txBody>
      </p:sp>
      <p:sp>
        <p:nvSpPr>
          <p:cNvPr id="194" name="Rectangle 5">
            <a:extLst>
              <a:ext uri="{FF2B5EF4-FFF2-40B4-BE49-F238E27FC236}">
                <a16:creationId xmlns:a16="http://schemas.microsoft.com/office/drawing/2014/main" id="{DF454884-DCF6-4033-8144-868BFF18B87E}"/>
              </a:ext>
            </a:extLst>
          </p:cNvPr>
          <p:cNvSpPr/>
          <p:nvPr/>
        </p:nvSpPr>
        <p:spPr>
          <a:xfrm>
            <a:off x="12308676" y="1966102"/>
            <a:ext cx="10867298" cy="369640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56" tIns="0" rIns="0" bIns="0" rtlCol="0" anchor="ctr"/>
          <a:lstStyle/>
          <a:p>
            <a:r>
              <a:rPr lang="en-US" sz="2000" b="1" dirty="0">
                <a:latin typeface="Gotham Medium" panose="02000604030000020004" pitchFamily="2" charset="0"/>
                <a:cs typeface="Arial" panose="020B0604020202020204" pitchFamily="34" charset="0"/>
              </a:rPr>
              <a:t>Perspective</a:t>
            </a:r>
          </a:p>
        </p:txBody>
      </p:sp>
      <p:sp>
        <p:nvSpPr>
          <p:cNvPr id="195" name="Rectangle 5">
            <a:extLst>
              <a:ext uri="{FF2B5EF4-FFF2-40B4-BE49-F238E27FC236}">
                <a16:creationId xmlns:a16="http://schemas.microsoft.com/office/drawing/2014/main" id="{D48BC21F-F060-47EE-818F-C83A0DA20117}"/>
              </a:ext>
            </a:extLst>
          </p:cNvPr>
          <p:cNvSpPr/>
          <p:nvPr/>
        </p:nvSpPr>
        <p:spPr>
          <a:xfrm>
            <a:off x="764241" y="1999322"/>
            <a:ext cx="10451402" cy="369640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56" tIns="0" rIns="0" bIns="0" rtlCol="0" anchor="ctr"/>
          <a:lstStyle/>
          <a:p>
            <a:r>
              <a:rPr lang="en-US" sz="2000" b="1" dirty="0">
                <a:latin typeface="Gotham Medium" panose="02000604030000020004" pitchFamily="2" charset="0"/>
                <a:cs typeface="Arial" panose="020B0604020202020204" pitchFamily="34" charset="0"/>
              </a:rPr>
              <a:t>Motivation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E7DAFB83-EE54-4CB6-9D0F-9E9E3806CC75}"/>
              </a:ext>
            </a:extLst>
          </p:cNvPr>
          <p:cNvSpPr txBox="1"/>
          <p:nvPr/>
        </p:nvSpPr>
        <p:spPr>
          <a:xfrm>
            <a:off x="764241" y="2497825"/>
            <a:ext cx="104514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Gotham Medium" panose="02000604030000020004" pitchFamily="2" charset="0"/>
                <a:cs typeface="Arial" panose="020B0604020202020204" pitchFamily="34" charset="0"/>
              </a:rPr>
              <a:t>Exposure to air pollution is associated with 100k-200k deaths annually across the United States (Burnett et al., 2018)</a:t>
            </a:r>
          </a:p>
          <a:p>
            <a:pPr marL="342883" indent="-342883">
              <a:buFont typeface="Arial" panose="020B0604020202020204" pitchFamily="34" charset="0"/>
              <a:buChar char="•"/>
            </a:pPr>
            <a:r>
              <a:rPr lang="en-US" sz="2400" dirty="0">
                <a:latin typeface="Gotham Medium" panose="02000604030000020004" pitchFamily="2" charset="0"/>
                <a:cs typeface="Arial" panose="020B0604020202020204" pitchFamily="34" charset="0"/>
              </a:rPr>
              <a:t>Fine particulate matter (PM2.5) is known to cause cardiopulmonary and other systemic illnesses (</a:t>
            </a:r>
            <a:r>
              <a:rPr lang="en-US" sz="2400" dirty="0" err="1">
                <a:latin typeface="Gotham Medium" panose="02000604030000020004" pitchFamily="2" charset="0"/>
                <a:cs typeface="Arial" panose="020B0604020202020204" pitchFamily="34" charset="0"/>
              </a:rPr>
              <a:t>Polezer</a:t>
            </a:r>
            <a:r>
              <a:rPr lang="en-US" sz="2400" dirty="0">
                <a:latin typeface="Gotham Medium" panose="02000604030000020004" pitchFamily="2" charset="0"/>
                <a:cs typeface="Arial" panose="020B0604020202020204" pitchFamily="34" charset="0"/>
              </a:rPr>
              <a:t> et al., 2018)</a:t>
            </a:r>
          </a:p>
        </p:txBody>
      </p:sp>
      <p:sp>
        <p:nvSpPr>
          <p:cNvPr id="197" name="Rectangle 5">
            <a:extLst>
              <a:ext uri="{FF2B5EF4-FFF2-40B4-BE49-F238E27FC236}">
                <a16:creationId xmlns:a16="http://schemas.microsoft.com/office/drawing/2014/main" id="{38FFF7F6-1397-4BAF-9D93-BC527E6F677D}"/>
              </a:ext>
            </a:extLst>
          </p:cNvPr>
          <p:cNvSpPr/>
          <p:nvPr/>
        </p:nvSpPr>
        <p:spPr>
          <a:xfrm>
            <a:off x="764235" y="5475746"/>
            <a:ext cx="10451402" cy="369640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4256" tIns="0" rIns="0" bIns="0" rtlCol="0" anchor="ctr"/>
          <a:lstStyle/>
          <a:p>
            <a:r>
              <a:rPr lang="en-US" sz="2000" b="1" dirty="0">
                <a:latin typeface="Gotham Medium" panose="02000604030000020004" pitchFamily="2" charset="0"/>
                <a:cs typeface="Arial" panose="020B0604020202020204" pitchFamily="34" charset="0"/>
              </a:rPr>
              <a:t>Desired Outcomes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8DE4F7C1-6AE9-4958-BC22-3ED122CB5419}"/>
              </a:ext>
            </a:extLst>
          </p:cNvPr>
          <p:cNvSpPr txBox="1"/>
          <p:nvPr/>
        </p:nvSpPr>
        <p:spPr>
          <a:xfrm>
            <a:off x="764237" y="5967614"/>
            <a:ext cx="10451402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latin typeface="Gotham Medium" panose="02000604030000020004" pitchFamily="2" charset="0"/>
                <a:cs typeface="Arial" panose="020B0604020202020204" pitchFamily="34" charset="0"/>
              </a:rPr>
              <a:t>Develop a pipeline to automate the gathering of air pollution data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latin typeface="Gotham Medium" panose="02000604030000020004" pitchFamily="2" charset="0"/>
                <a:cs typeface="Arial" panose="020B0604020202020204" pitchFamily="34" charset="0"/>
              </a:rPr>
              <a:t>Visualize and monitor pollutant levels across all Tesla locations (excl. superchargers and parking lots)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latin typeface="Gotham Medium" panose="02000604030000020004" pitchFamily="2" charset="0"/>
                <a:cs typeface="Arial" panose="020B0604020202020204" pitchFamily="34" charset="0"/>
              </a:rPr>
              <a:t>Maintain current &amp; historical air pollution database for predictive analysis</a:t>
            </a:r>
          </a:p>
          <a:p>
            <a:pPr marL="342883" indent="-342883">
              <a:buFont typeface="Arial" panose="020B0604020202020204" pitchFamily="34" charset="0"/>
              <a:buChar char="•"/>
            </a:pPr>
            <a:endParaRPr lang="en-US" sz="1800" dirty="0">
              <a:latin typeface="Gotham Medium" panose="02000604030000020004" pitchFamily="2" charset="0"/>
              <a:cs typeface="Arial" panose="020B0604020202020204" pitchFamily="34" charset="0"/>
            </a:endParaRPr>
          </a:p>
          <a:p>
            <a:pPr marL="342883" indent="-342883">
              <a:buFont typeface="Arial" panose="020B0604020202020204" pitchFamily="34" charset="0"/>
              <a:buChar char="•"/>
            </a:pPr>
            <a:endParaRPr lang="en-US" sz="2000" dirty="0">
              <a:latin typeface="Gotham Medium" panose="02000604030000020004" pitchFamily="2" charset="0"/>
              <a:cs typeface="Arial" panose="020B0604020202020204" pitchFamily="34" charset="0"/>
            </a:endParaRP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62B33F75-25A1-4727-B071-A96174F0DB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7806" y="9850848"/>
            <a:ext cx="2435365" cy="1600383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135E99B-4788-43C0-9BBE-4B58AA74ECC5}"/>
              </a:ext>
            </a:extLst>
          </p:cNvPr>
          <p:cNvCxnSpPr>
            <a:cxnSpLocks/>
            <a:stCxn id="8" idx="3"/>
            <a:endCxn id="16" idx="1"/>
          </p:cNvCxnSpPr>
          <p:nvPr/>
        </p:nvCxnSpPr>
        <p:spPr>
          <a:xfrm>
            <a:off x="6473171" y="10651040"/>
            <a:ext cx="16629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Logo, company name&#10;&#10;Description automatically generated">
            <a:extLst>
              <a:ext uri="{FF2B5EF4-FFF2-40B4-BE49-F238E27FC236}">
                <a16:creationId xmlns:a16="http://schemas.microsoft.com/office/drawing/2014/main" id="{F0281D39-3653-41AF-BDBC-CDE5CE3CB5E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8708"/>
          <a:stretch/>
        </p:blipFill>
        <p:spPr>
          <a:xfrm>
            <a:off x="8136078" y="9956305"/>
            <a:ext cx="1981200" cy="1389470"/>
          </a:xfrm>
          <a:prstGeom prst="rect">
            <a:avLst/>
          </a:prstGeom>
        </p:spPr>
      </p:pic>
      <p:pic>
        <p:nvPicPr>
          <p:cNvPr id="52" name="Picture 51" descr="Icon&#10;&#10;Description automatically generated">
            <a:extLst>
              <a:ext uri="{FF2B5EF4-FFF2-40B4-BE49-F238E27FC236}">
                <a16:creationId xmlns:a16="http://schemas.microsoft.com/office/drawing/2014/main" id="{E2DE04C3-CE2D-4512-A2CF-16F1EA6667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78912" y="9956304"/>
            <a:ext cx="1466661" cy="1389469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A466520-356D-4663-AC28-F942D71DF4D7}"/>
              </a:ext>
            </a:extLst>
          </p:cNvPr>
          <p:cNvCxnSpPr>
            <a:stCxn id="16" idx="3"/>
            <a:endCxn id="52" idx="1"/>
          </p:cNvCxnSpPr>
          <p:nvPr/>
        </p:nvCxnSpPr>
        <p:spPr>
          <a:xfrm flipV="1">
            <a:off x="10117278" y="10651039"/>
            <a:ext cx="166163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Icon&#10;&#10;Description automatically generated">
            <a:extLst>
              <a:ext uri="{FF2B5EF4-FFF2-40B4-BE49-F238E27FC236}">
                <a16:creationId xmlns:a16="http://schemas.microsoft.com/office/drawing/2014/main" id="{074DD55D-CADA-4443-BD3D-55DED9AE680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35312" y="9864309"/>
            <a:ext cx="1560008" cy="1573457"/>
          </a:xfrm>
          <a:prstGeom prst="rect">
            <a:avLst/>
          </a:prstGeom>
        </p:spPr>
      </p:pic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559B407A-955D-4752-8E8F-7F1F2A75BEEE}"/>
              </a:ext>
            </a:extLst>
          </p:cNvPr>
          <p:cNvSpPr/>
          <p:nvPr/>
        </p:nvSpPr>
        <p:spPr>
          <a:xfrm>
            <a:off x="4187171" y="9525000"/>
            <a:ext cx="9906001" cy="2514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C5B2072-AE5D-44B2-973E-575B7D09EB38}"/>
              </a:ext>
            </a:extLst>
          </p:cNvPr>
          <p:cNvSpPr txBox="1"/>
          <p:nvPr/>
        </p:nvSpPr>
        <p:spPr>
          <a:xfrm>
            <a:off x="4415772" y="11451231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C59FDB9-82CB-4945-B903-74A7372C513F}"/>
              </a:ext>
            </a:extLst>
          </p:cNvPr>
          <p:cNvSpPr txBox="1"/>
          <p:nvPr/>
        </p:nvSpPr>
        <p:spPr>
          <a:xfrm>
            <a:off x="7920972" y="11378506"/>
            <a:ext cx="2196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Lake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F553A08-D2DA-426E-9CB9-DEBB6EB391DF}"/>
              </a:ext>
            </a:extLst>
          </p:cNvPr>
          <p:cNvSpPr txBox="1"/>
          <p:nvPr/>
        </p:nvSpPr>
        <p:spPr>
          <a:xfrm>
            <a:off x="11203348" y="11415037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Wizards SQL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6E06947-085F-4A5A-8190-1DBDA5CA5FEE}"/>
              </a:ext>
            </a:extLst>
          </p:cNvPr>
          <p:cNvSpPr txBox="1"/>
          <p:nvPr/>
        </p:nvSpPr>
        <p:spPr>
          <a:xfrm>
            <a:off x="15772606" y="11345773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Power BI</a:t>
            </a:r>
          </a:p>
        </p:txBody>
      </p:sp>
      <p:pic>
        <p:nvPicPr>
          <p:cNvPr id="73" name="Picture 72" descr="Logo, company name&#10;&#10;Description automatically generated">
            <a:extLst>
              <a:ext uri="{FF2B5EF4-FFF2-40B4-BE49-F238E27FC236}">
                <a16:creationId xmlns:a16="http://schemas.microsoft.com/office/drawing/2014/main" id="{54A11AD2-AA16-4DD6-942D-6E2A522B4E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08905" y="9525000"/>
            <a:ext cx="2514601" cy="1117150"/>
          </a:xfrm>
          <a:prstGeom prst="rect">
            <a:avLst/>
          </a:prstGeom>
        </p:spPr>
      </p:pic>
      <p:pic>
        <p:nvPicPr>
          <p:cNvPr id="76" name="Graphic 75" descr="Clock with solid fill">
            <a:extLst>
              <a:ext uri="{FF2B5EF4-FFF2-40B4-BE49-F238E27FC236}">
                <a16:creationId xmlns:a16="http://schemas.microsoft.com/office/drawing/2014/main" id="{83C6748D-AC81-479E-A260-A4A9FF7A018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227795" y="10576837"/>
            <a:ext cx="914400" cy="91440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7D37AE9E-35DA-4A41-A647-B4D340E8E8C0}"/>
              </a:ext>
            </a:extLst>
          </p:cNvPr>
          <p:cNvSpPr txBox="1"/>
          <p:nvPr/>
        </p:nvSpPr>
        <p:spPr>
          <a:xfrm>
            <a:off x="1408904" y="11563172"/>
            <a:ext cx="2514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Hourly Scheduled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DFD724AC-A418-43D1-8A60-579147F9B832}"/>
              </a:ext>
            </a:extLst>
          </p:cNvPr>
          <p:cNvCxnSpPr>
            <a:cxnSpLocks/>
            <a:stCxn id="52" idx="3"/>
            <a:endCxn id="63" idx="1"/>
          </p:cNvCxnSpPr>
          <p:nvPr/>
        </p:nvCxnSpPr>
        <p:spPr>
          <a:xfrm flipV="1">
            <a:off x="13245573" y="10651038"/>
            <a:ext cx="258973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88" descr="Logo&#10;&#10;Description automatically generated">
            <a:extLst>
              <a:ext uri="{FF2B5EF4-FFF2-40B4-BE49-F238E27FC236}">
                <a16:creationId xmlns:a16="http://schemas.microsoft.com/office/drawing/2014/main" id="{F27CB9DC-A3EE-47C3-BBB8-91A383E6C58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142009" y="9784106"/>
            <a:ext cx="2341758" cy="1317239"/>
          </a:xfrm>
          <a:prstGeom prst="rect">
            <a:avLst/>
          </a:prstGeom>
        </p:spPr>
      </p:pic>
      <p:pic>
        <p:nvPicPr>
          <p:cNvPr id="110" name="Picture 109" descr="Logo&#10;&#10;Description automatically generated">
            <a:extLst>
              <a:ext uri="{FF2B5EF4-FFF2-40B4-BE49-F238E27FC236}">
                <a16:creationId xmlns:a16="http://schemas.microsoft.com/office/drawing/2014/main" id="{E926CF39-1B88-4851-976F-D821E5B448C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702718" y="9784106"/>
            <a:ext cx="2341758" cy="1317239"/>
          </a:xfrm>
          <a:prstGeom prst="rect">
            <a:avLst/>
          </a:prstGeom>
        </p:spPr>
      </p:pic>
      <p:pic>
        <p:nvPicPr>
          <p:cNvPr id="97" name="Picture 96" descr="A picture containing text&#10;&#10;Description automatically generated">
            <a:extLst>
              <a:ext uri="{FF2B5EF4-FFF2-40B4-BE49-F238E27FC236}">
                <a16:creationId xmlns:a16="http://schemas.microsoft.com/office/drawing/2014/main" id="{7E00C40D-CFD4-4820-BB53-CA64D385AD8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0223712" y="10175766"/>
            <a:ext cx="1560008" cy="1170007"/>
          </a:xfrm>
          <a:prstGeom prst="rect">
            <a:avLst/>
          </a:prstGeom>
        </p:spPr>
      </p:pic>
      <p:cxnSp>
        <p:nvCxnSpPr>
          <p:cNvPr id="101" name="Connector: Elbow 100">
            <a:extLst>
              <a:ext uri="{FF2B5EF4-FFF2-40B4-BE49-F238E27FC236}">
                <a16:creationId xmlns:a16="http://schemas.microsoft.com/office/drawing/2014/main" id="{C37AAC63-47B3-47A1-B5AA-A728439E2F17}"/>
              </a:ext>
            </a:extLst>
          </p:cNvPr>
          <p:cNvCxnSpPr>
            <a:cxnSpLocks/>
            <a:stCxn id="16" idx="0"/>
            <a:endCxn id="97" idx="0"/>
          </p:cNvCxnSpPr>
          <p:nvPr/>
        </p:nvCxnSpPr>
        <p:spPr>
          <a:xfrm rot="16200000" flipH="1">
            <a:off x="14955466" y="4127516"/>
            <a:ext cx="219461" cy="11877038"/>
          </a:xfrm>
          <a:prstGeom prst="bentConnector3">
            <a:avLst>
              <a:gd name="adj1" fmla="val -104164"/>
            </a:avLst>
          </a:prstGeom>
          <a:ln w="9525" cap="flat" cmpd="sng" algn="ctr">
            <a:solidFill>
              <a:schemeClr val="accent2"/>
            </a:solidFill>
            <a:prstDash val="lg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093FD90C-1CD5-46E6-9FE9-F30943FD445E}"/>
              </a:ext>
            </a:extLst>
          </p:cNvPr>
          <p:cNvSpPr txBox="1"/>
          <p:nvPr/>
        </p:nvSpPr>
        <p:spPr>
          <a:xfrm>
            <a:off x="19009272" y="11349775"/>
            <a:ext cx="39642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Science + ML</a:t>
            </a:r>
          </a:p>
        </p:txBody>
      </p:sp>
      <p:pic>
        <p:nvPicPr>
          <p:cNvPr id="105" name="Picture 104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86739C7C-4BF6-4BF5-84AF-BEC6BE28C21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8948243" y="2393441"/>
            <a:ext cx="4225930" cy="6525979"/>
          </a:xfrm>
          <a:prstGeom prst="rect">
            <a:avLst/>
          </a:prstGeom>
        </p:spPr>
      </p:pic>
      <p:pic>
        <p:nvPicPr>
          <p:cNvPr id="107" name="Picture 106" descr="Map&#10;&#10;Description automatically generated">
            <a:extLst>
              <a:ext uri="{FF2B5EF4-FFF2-40B4-BE49-F238E27FC236}">
                <a16:creationId xmlns:a16="http://schemas.microsoft.com/office/drawing/2014/main" id="{FC06C875-F981-4817-9EF4-86A489820E6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542907" y="2405501"/>
            <a:ext cx="5631997" cy="4104562"/>
          </a:xfrm>
          <a:prstGeom prst="rect">
            <a:avLst/>
          </a:prstGeom>
        </p:spPr>
      </p:pic>
      <p:pic>
        <p:nvPicPr>
          <p:cNvPr id="109" name="Picture 10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0C206CC-FDFF-45E5-BD43-9215AA0FB93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536848" y="6619258"/>
            <a:ext cx="5682888" cy="227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942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6E52D-B3C0-9F6B-9DCC-506054083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8006" y="609600"/>
            <a:ext cx="9372600" cy="2568983"/>
          </a:xfrm>
        </p:spPr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2EC43-E625-3628-B6A3-8F794EED785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486606" y="2895600"/>
            <a:ext cx="9372600" cy="7848600"/>
          </a:xfrm>
        </p:spPr>
        <p:txBody>
          <a:bodyPr>
            <a:normAutofit/>
          </a:bodyPr>
          <a:lstStyle/>
          <a:p>
            <a:r>
              <a:rPr lang="en-US" dirty="0"/>
              <a:t>Data Science</a:t>
            </a:r>
          </a:p>
          <a:p>
            <a:pPr marL="1371606" lvl="1"/>
            <a:r>
              <a:rPr lang="en-US" dirty="0"/>
              <a:t>Data Modelling</a:t>
            </a:r>
          </a:p>
          <a:p>
            <a:pPr marL="1371606" lvl="1"/>
            <a:r>
              <a:rPr lang="en-US" dirty="0"/>
              <a:t>Predictive Analytics</a:t>
            </a:r>
          </a:p>
          <a:p>
            <a:pPr marL="1371606" lvl="1"/>
            <a:r>
              <a:rPr lang="en-US" dirty="0"/>
              <a:t>Machine Learning</a:t>
            </a:r>
          </a:p>
          <a:p>
            <a:pPr marL="1828811" lvl="2"/>
            <a:r>
              <a:rPr lang="en-US" dirty="0"/>
              <a:t>Notification System</a:t>
            </a:r>
          </a:p>
          <a:p>
            <a:pPr marL="457200"/>
            <a:endParaRPr lang="en-US" dirty="0"/>
          </a:p>
        </p:txBody>
      </p:sp>
      <p:pic>
        <p:nvPicPr>
          <p:cNvPr id="6" name="Picture Placeholder 5" descr="A red car parked in a garage&#10;&#10;Description automatically generated with low confidence">
            <a:extLst>
              <a:ext uri="{FF2B5EF4-FFF2-40B4-BE49-F238E27FC236}">
                <a16:creationId xmlns:a16="http://schemas.microsoft.com/office/drawing/2014/main" id="{0C6C0999-2868-E7D5-339F-7E61534B48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3826" r="2382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665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CC0000"/>
      </a:hlink>
      <a:folHlink>
        <a:srgbClr val="CC00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sla PPT Template 2018.potx" id="{76864CAD-D5E5-45D1-B3F9-3AFAD31194A7}" vid="{AEECA2A3-D40D-4424-8B4B-201AF412748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DC64292F94424B98E1A9EBAD7BDE79" ma:contentTypeVersion="17" ma:contentTypeDescription="Create a new document." ma:contentTypeScope="" ma:versionID="76b28f3dbb9bb77b4552ad80c3d54948">
  <xsd:schema xmlns:xsd="http://www.w3.org/2001/XMLSchema" xmlns:xs="http://www.w3.org/2001/XMLSchema" xmlns:p="http://schemas.microsoft.com/office/2006/metadata/properties" xmlns:ns2="37a0c6c4-b60c-4e75-8314-4e75ec51071c" xmlns:ns3="470ed1ae-0dc6-4411-bc18-73ea1d2bb15c" targetNamespace="http://schemas.microsoft.com/office/2006/metadata/properties" ma:root="true" ma:fieldsID="520c76ac9fcfffe2c5ee2d104322ddf9" ns2:_="" ns3:_="">
    <xsd:import namespace="37a0c6c4-b60c-4e75-8314-4e75ec51071c"/>
    <xsd:import namespace="470ed1ae-0dc6-4411-bc18-73ea1d2bb15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CR" minOccurs="0"/>
                <xsd:element ref="ns2:AuditorInspection" minOccurs="0"/>
                <xsd:element ref="ns2:DocumentType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Lastpublished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a0c6c4-b60c-4e75-8314-4e75ec51071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AuditorInspection" ma:index="18" nillable="true" ma:displayName="Audit or Inspection" ma:format="Dropdown" ma:internalName="AuditorInspection">
      <xsd:simpleType>
        <xsd:restriction base="dms:Text">
          <xsd:maxLength value="255"/>
        </xsd:restriction>
      </xsd:simpleType>
    </xsd:element>
    <xsd:element name="DocumentType" ma:index="19" nillable="true" ma:displayName="Document Type" ma:description="Describes how doc relates to project" ma:format="Dropdown" ma:internalName="DocumentType">
      <xsd:simpleType>
        <xsd:restriction base="dms:Text">
          <xsd:maxLength value="255"/>
        </xsd:restriction>
      </xsd:simpleType>
    </xsd:element>
    <xsd:element name="MediaServiceDateTaken" ma:index="2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  <xsd:element name="Lastpublisheddate" ma:index="23" nillable="true" ma:displayName="Last published date" ma:description="Date the file was published to MyEHS SharePoint." ma:format="DateOnly" ma:internalName="Lastpublished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0ed1ae-0dc6-4411-bc18-73ea1d2bb15c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Type xmlns="37a0c6c4-b60c-4e75-8314-4e75ec51071c" xsi:nil="true"/>
    <AuditorInspection xmlns="37a0c6c4-b60c-4e75-8314-4e75ec51071c" xsi:nil="true"/>
    <Lastpublisheddate xmlns="37a0c6c4-b60c-4e75-8314-4e75ec51071c" xsi:nil="true"/>
  </documentManagement>
</p:properties>
</file>

<file path=customXml/itemProps1.xml><?xml version="1.0" encoding="utf-8"?>
<ds:datastoreItem xmlns:ds="http://schemas.openxmlformats.org/officeDocument/2006/customXml" ds:itemID="{ABCDA9A6-5FF1-43F8-9329-F90FB14CEA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7a0c6c4-b60c-4e75-8314-4e75ec51071c"/>
    <ds:schemaRef ds:uri="470ed1ae-0dc6-4411-bc18-73ea1d2bb15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163474-446A-4DBF-A4FA-6DD9FDFCAD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0314B02-A4A6-4EF6-9E2C-D3C4050FA838}">
  <ds:schemaRefs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terms/"/>
    <ds:schemaRef ds:uri="http://purl.org/dc/elements/1.1/"/>
    <ds:schemaRef ds:uri="http://purl.org/dc/dcmitype/"/>
    <ds:schemaRef ds:uri="37a0c6c4-b60c-4e75-8314-4e75ec51071c"/>
    <ds:schemaRef ds:uri="http://schemas.microsoft.com/office/infopath/2007/PartnerControls"/>
    <ds:schemaRef ds:uri="470ed1ae-0dc6-4411-bc18-73ea1d2bb15c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Tesla PPT Template 2018</Template>
  <TotalTime>225916</TotalTime>
  <Words>125</Words>
  <Application>Microsoft Office PowerPoint</Application>
  <PresentationFormat>Custom</PresentationFormat>
  <Paragraphs>26</Paragraphs>
  <Slides>3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Helvetica Neue</vt:lpstr>
      <vt:lpstr>Helvetica</vt:lpstr>
      <vt:lpstr>Wingdings</vt:lpstr>
      <vt:lpstr>Arial</vt:lpstr>
      <vt:lpstr>Gotham Medium</vt:lpstr>
      <vt:lpstr>Calibri</vt:lpstr>
      <vt:lpstr>Gotham Book</vt:lpstr>
      <vt:lpstr>Gotham Light</vt:lpstr>
      <vt:lpstr>Office Theme</vt:lpstr>
      <vt:lpstr>think-cell Slide</vt:lpstr>
      <vt:lpstr>PowerPoint Presentation</vt:lpstr>
      <vt:lpstr>PowerPoint Presentation</vt:lpstr>
      <vt:lpstr>What’s next?</vt:lpstr>
    </vt:vector>
  </TitlesOfParts>
  <Manager/>
  <Company>Tesla Motors,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Shri Joshi</dc:creator>
  <cp:keywords/>
  <dc:description/>
  <cp:lastModifiedBy>Fahad Shaikh [I]</cp:lastModifiedBy>
  <cp:revision>301</cp:revision>
  <cp:lastPrinted>2019-01-11T09:36:28Z</cp:lastPrinted>
  <dcterms:created xsi:type="dcterms:W3CDTF">2017-12-22T19:08:06Z</dcterms:created>
  <dcterms:modified xsi:type="dcterms:W3CDTF">2023-01-18T17:58:11Z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b1a9ad7d-1be9-46ec-91bf-ea063d2c3430</vt:lpwstr>
  </property>
  <property fmtid="{D5CDD505-2E9C-101B-9397-08002B2CF9AE}" pid="3" name="ContentTypeId">
    <vt:lpwstr>0x0101006BDC64292F94424B98E1A9EBAD7BDE79</vt:lpwstr>
  </property>
  <property fmtid="{D5CDD505-2E9C-101B-9397-08002B2CF9AE}" pid="4" name="MSIP_Label_52d06e56-1756-4005-87f1-1edc72dd4bdf_Enabled">
    <vt:lpwstr>true</vt:lpwstr>
  </property>
  <property fmtid="{D5CDD505-2E9C-101B-9397-08002B2CF9AE}" pid="5" name="MSIP_Label_52d06e56-1756-4005-87f1-1edc72dd4bdf_SetDate">
    <vt:lpwstr>2021-12-10T01:11:10Z</vt:lpwstr>
  </property>
  <property fmtid="{D5CDD505-2E9C-101B-9397-08002B2CF9AE}" pid="6" name="MSIP_Label_52d06e56-1756-4005-87f1-1edc72dd4bdf_Method">
    <vt:lpwstr>Standard</vt:lpwstr>
  </property>
  <property fmtid="{D5CDD505-2E9C-101B-9397-08002B2CF9AE}" pid="7" name="MSIP_Label_52d06e56-1756-4005-87f1-1edc72dd4bdf_Name">
    <vt:lpwstr>General</vt:lpwstr>
  </property>
  <property fmtid="{D5CDD505-2E9C-101B-9397-08002B2CF9AE}" pid="8" name="MSIP_Label_52d06e56-1756-4005-87f1-1edc72dd4bdf_SiteId">
    <vt:lpwstr>9026c5f4-86d0-4b9f-bd39-b7d4d0fb4674</vt:lpwstr>
  </property>
  <property fmtid="{D5CDD505-2E9C-101B-9397-08002B2CF9AE}" pid="9" name="MSIP_Label_52d06e56-1756-4005-87f1-1edc72dd4bdf_ActionId">
    <vt:lpwstr>52715f48-1c22-4122-aa06-0000e1b0575d</vt:lpwstr>
  </property>
  <property fmtid="{D5CDD505-2E9C-101B-9397-08002B2CF9AE}" pid="10" name="MSIP_Label_52d06e56-1756-4005-87f1-1edc72dd4bdf_ContentBits">
    <vt:lpwstr>0</vt:lpwstr>
  </property>
</Properties>
</file>